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73" r:id="rId5"/>
    <p:sldId id="274" r:id="rId6"/>
  </p:sldIdLst>
  <p:sldSz cx="14630400" cy="8229600"/>
  <p:notesSz cx="8229600" cy="14630400"/>
  <p:embeddedFontLst>
    <p:embeddedFont>
      <p:font typeface="IBM Plex Sans Medium" panose="020B0603050203000203" pitchFamily="34" charset="0"/>
      <p:regular r:id="rId8"/>
      <p:italic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298" y="-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540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4B30-D5A4-BCF9-8A5C-90FCF4932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3D601-7D35-44FE-8122-0B8B4A451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50B2BD-FE40-7422-DFC9-A216FBB7D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997B6-80A4-AB41-1FFB-4AD96B2663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19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1A110-412B-1140-3851-8E862D2CE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83416-1C74-C74E-4C4B-4021BC7FAA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D5040-27F7-EE0A-789D-FA5D7EE50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13E15-C1DD-EA3E-3C55-55DA6F7F05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13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224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9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3667" y="1144472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Infographies Emploi &amp; </a:t>
            </a:r>
            <a:r>
              <a:rPr lang="en-US" sz="19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Compétences</a:t>
            </a:r>
            <a:r>
              <a:rPr lang="en-US" sz="19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2025-2030</a:t>
            </a:r>
            <a:br>
              <a:rPr lang="en-US" sz="19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br>
              <a:rPr lang="en-US" sz="1900" dirty="0"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fr-FR" sz="4400" dirty="0"/>
              <a:t>Compétences, IA et emploi : </a:t>
            </a:r>
            <a:br>
              <a:rPr lang="fr-FR" sz="4400" dirty="0"/>
            </a:br>
            <a:r>
              <a:rPr lang="fr-FR" sz="4400" dirty="0"/>
              <a:t>ce qui vous attend d’ici 2030</a:t>
            </a:r>
          </a:p>
          <a:p>
            <a:pPr marL="0" indent="0" algn="l">
              <a:lnSpc>
                <a:spcPts val="3100"/>
              </a:lnSpc>
              <a:buNone/>
            </a:pPr>
            <a:endParaRPr lang="fr-FR" sz="4000" dirty="0"/>
          </a:p>
          <a:p>
            <a:pPr marL="0" indent="0" algn="ctr">
              <a:lnSpc>
                <a:spcPts val="3100"/>
              </a:lnSpc>
              <a:buNone/>
            </a:pPr>
            <a:r>
              <a:rPr lang="fr-FR" sz="2800" dirty="0"/>
              <a:t>Les métiers qui vont être recherchés, ceux qui vont déclinés. </a:t>
            </a:r>
            <a:br>
              <a:rPr lang="fr-FR" sz="2800" dirty="0"/>
            </a:br>
            <a:r>
              <a:rPr lang="fr-FR" sz="2800" dirty="0"/>
              <a:t>Les compétences essentielles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64037" y="4028361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13667" y="688760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ea typeface="Roboto" pitchFamily="34" charset="-122"/>
                <a:cs typeface="Roboto" pitchFamily="34" charset="-120"/>
              </a:rPr>
              <a:t>Les </a:t>
            </a:r>
            <a:r>
              <a:rPr lang="en-US" sz="1900" b="1" dirty="0" err="1">
                <a:ea typeface="Roboto" pitchFamily="34" charset="-122"/>
                <a:cs typeface="Roboto" pitchFamily="34" charset="-120"/>
              </a:rPr>
              <a:t>principaux</a:t>
            </a:r>
            <a:r>
              <a:rPr lang="en-US" sz="1900" b="1" dirty="0">
                <a:ea typeface="Roboto" pitchFamily="34" charset="-122"/>
                <a:cs typeface="Roboto" pitchFamily="34" charset="-120"/>
              </a:rPr>
              <a:t>  chiffres à </a:t>
            </a:r>
            <a:r>
              <a:rPr lang="en-US" sz="1900" b="1" dirty="0" err="1">
                <a:ea typeface="Roboto" pitchFamily="34" charset="-122"/>
                <a:cs typeface="Roboto" pitchFamily="34" charset="-120"/>
              </a:rPr>
              <a:t>retenir</a:t>
            </a:r>
            <a:r>
              <a:rPr lang="en-US" sz="1900" b="1" dirty="0">
                <a:ea typeface="Roboto" pitchFamily="34" charset="-122"/>
                <a:cs typeface="Roboto" pitchFamily="34" charset="-120"/>
              </a:rPr>
              <a:t> du </a:t>
            </a:r>
            <a:r>
              <a:rPr lang="fr-FR" sz="2000" b="1" dirty="0"/>
              <a:t>rapport 202 d5u Forum Économique Mondial sur l’avenir du travail (Janvier 2025)</a:t>
            </a:r>
          </a:p>
          <a:p>
            <a:pPr marL="0" indent="0" algn="l">
              <a:lnSpc>
                <a:spcPts val="3100"/>
              </a:lnSpc>
              <a:buNone/>
            </a:pPr>
            <a:endParaRPr lang="en-US" sz="1900" b="1" dirty="0">
              <a:solidFill>
                <a:schemeClr val="bg1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1C6F95A-78DB-6AA9-978F-239319181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Quels métiers vont croître… ou décliner.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Quelles compétences seront les plus recherchées.</a:t>
            </a:r>
          </a:p>
        </p:txBody>
      </p:sp>
      <p:pic>
        <p:nvPicPr>
          <p:cNvPr id="7" name="Image 6" descr="Une image contenant Police, logo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B24637F-789E-D0FD-8619-2F716AB762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614" b="35014"/>
          <a:stretch/>
        </p:blipFill>
        <p:spPr>
          <a:xfrm>
            <a:off x="4795520" y="4709918"/>
            <a:ext cx="5842000" cy="18911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2B5990-50C3-E0C5-6532-234BC25E8B18}"/>
              </a:ext>
            </a:extLst>
          </p:cNvPr>
          <p:cNvSpPr/>
          <p:nvPr/>
        </p:nvSpPr>
        <p:spPr>
          <a:xfrm>
            <a:off x="12750800" y="7670800"/>
            <a:ext cx="1879600" cy="5588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5737" y="197005"/>
            <a:ext cx="10965775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IA générative : les competences les plus “</a:t>
            </a:r>
            <a:r>
              <a:rPr lang="en-US" sz="3850" dirty="0" err="1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subtituables</a:t>
            </a:r>
            <a:r>
              <a:rPr lang="en-US" sz="38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”</a:t>
            </a:r>
            <a:endParaRPr lang="en-US" sz="385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48F9E8-0943-D017-CDF9-887EAA79C1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76"/>
          <a:stretch/>
        </p:blipFill>
        <p:spPr>
          <a:xfrm>
            <a:off x="528320" y="838950"/>
            <a:ext cx="9041964" cy="63354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1AA158-A9A9-14F9-6C56-FB946C3B3D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481" b="29316"/>
          <a:stretch/>
        </p:blipFill>
        <p:spPr>
          <a:xfrm>
            <a:off x="12801600" y="7451168"/>
            <a:ext cx="1828800" cy="7901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15550E-E897-BADE-DCDB-5BE014A6BCEA}"/>
              </a:ext>
            </a:extLst>
          </p:cNvPr>
          <p:cNvSpPr txBox="1"/>
          <p:nvPr/>
        </p:nvSpPr>
        <p:spPr>
          <a:xfrm>
            <a:off x="10464800" y="821591"/>
            <a:ext cx="363728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L’IA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peut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remplacer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plus de 70 %</a:t>
            </a:r>
            <a:b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des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tâches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data,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rédaction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b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marketing et dev. </a:t>
            </a:r>
            <a:b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Mais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reste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faible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sur les métiers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manuels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et les </a:t>
            </a:r>
            <a:r>
              <a:rPr lang="en-US" sz="1800" dirty="0" err="1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qualités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Humaines :</a:t>
            </a:r>
            <a:b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fr-FR" sz="1000" b="1" dirty="0"/>
              <a:t>Classement des compétences du plus au moins substituable :</a:t>
            </a:r>
          </a:p>
          <a:p>
            <a:pPr>
              <a:buFont typeface="+mj-lt"/>
              <a:buAutoNum type="arabicPeriod"/>
            </a:pPr>
            <a:r>
              <a:rPr lang="fr-FR" sz="1000" b="1" dirty="0"/>
              <a:t>IA et Big Data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Lecture, écriture, mathématiques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Marketing et médias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Pensée systémique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Multilinguisme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Programmation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Gestion financière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Fiabilité et attention aux détails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Curiosité et apprentissage continu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Culture numérique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Design et expérience utilisateur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Qualité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Logistique et opérations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Cybersécurité et réseaux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Leadership et influence sociale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Gestion des talents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Pensée analytique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Service client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Citoyenneté mondiale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Résilience, agilité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Formation et mentorat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Créativité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Responsabilité environnementale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Dextérité manuelle et précision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Empathie et écoute active</a:t>
            </a:r>
            <a:endParaRPr lang="fr-FR" sz="1000" dirty="0"/>
          </a:p>
          <a:p>
            <a:pPr>
              <a:buFont typeface="+mj-lt"/>
              <a:buAutoNum type="arabicPeriod"/>
            </a:pPr>
            <a:r>
              <a:rPr lang="fr-FR" sz="1000" b="1" dirty="0"/>
              <a:t>Traitement sensoriel</a:t>
            </a:r>
            <a:endParaRPr lang="fr-FR" sz="1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474CAF-4ECB-D714-9479-29AC5779D149}"/>
              </a:ext>
            </a:extLst>
          </p:cNvPr>
          <p:cNvSpPr txBox="1"/>
          <p:nvPr/>
        </p:nvSpPr>
        <p:spPr>
          <a:xfrm>
            <a:off x="406400" y="7527686"/>
            <a:ext cx="3663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</a:t>
            </a:r>
            <a:r>
              <a:rPr lang="en-US" dirty="0"/>
              <a:t> : Indeed &amp; GPT-40, </a:t>
            </a:r>
            <a:r>
              <a:rPr lang="en-US" dirty="0" err="1"/>
              <a:t>août</a:t>
            </a:r>
            <a:r>
              <a:rPr lang="en-US" dirty="0"/>
              <a:t> 2024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7477" y="258961"/>
            <a:ext cx="9163645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 err="1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Compétences</a:t>
            </a:r>
            <a:r>
              <a:rPr lang="en-US" sz="38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 </a:t>
            </a:r>
            <a:r>
              <a:rPr lang="en-US" sz="3850" dirty="0" err="1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clés</a:t>
            </a:r>
            <a:r>
              <a:rPr lang="en-US" sz="38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 </a:t>
            </a:r>
            <a:r>
              <a:rPr lang="en-US" sz="3850" dirty="0" err="1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d’ici</a:t>
            </a:r>
            <a:r>
              <a:rPr lang="en-US" sz="3850" dirty="0">
                <a:solidFill>
                  <a:srgbClr val="F3F3F2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 2030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16" y="971416"/>
            <a:ext cx="8523803" cy="59870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695848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7CAEB3-F074-2588-8A50-DAA9180D5B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481" b="29316"/>
          <a:stretch/>
        </p:blipFill>
        <p:spPr>
          <a:xfrm>
            <a:off x="12801600" y="7451168"/>
            <a:ext cx="1828800" cy="7901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771BD6-14DA-E89C-A23B-E1EC1833486D}"/>
              </a:ext>
            </a:extLst>
          </p:cNvPr>
          <p:cNvSpPr txBox="1"/>
          <p:nvPr/>
        </p:nvSpPr>
        <p:spPr>
          <a:xfrm>
            <a:off x="9611122" y="971416"/>
            <a:ext cx="4927838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ts val="3100"/>
              </a:lnSpc>
              <a:buNone/>
            </a:pPr>
            <a:r>
              <a:rPr lang="en-US" b="1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Compétences</a:t>
            </a:r>
            <a:r>
              <a:rPr lang="en-US" b="1" dirty="0"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b="1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clés</a:t>
            </a:r>
            <a:r>
              <a:rPr lang="en-US" b="1" dirty="0">
                <a:latin typeface="Roboto" pitchFamily="34" charset="0"/>
                <a:ea typeface="Roboto" pitchFamily="34" charset="-122"/>
                <a:cs typeface="Roboto" pitchFamily="34" charset="-120"/>
              </a:rPr>
              <a:t> ( Top 5</a:t>
            </a:r>
            <a:r>
              <a:rPr lang="en-US" dirty="0">
                <a:latin typeface="Roboto" pitchFamily="34" charset="0"/>
                <a:ea typeface="Roboto" pitchFamily="34" charset="-122"/>
                <a:cs typeface="Roboto" pitchFamily="34" charset="-120"/>
              </a:rPr>
              <a:t>) </a:t>
            </a:r>
            <a:r>
              <a:rPr lang="en-US" sz="1800" dirty="0">
                <a:latin typeface="Roboto" pitchFamily="34" charset="0"/>
                <a:ea typeface="Roboto" pitchFamily="34" charset="-122"/>
                <a:cs typeface="Roboto" pitchFamily="34" charset="-120"/>
              </a:rPr>
              <a:t> : IA &amp; big data, pensée analytics, </a:t>
            </a:r>
            <a:r>
              <a:rPr lang="en-US" sz="1800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agilité</a:t>
            </a:r>
            <a:r>
              <a:rPr lang="en-US" sz="1800" dirty="0"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1800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créativité</a:t>
            </a:r>
            <a:r>
              <a:rPr lang="en-US" sz="1800" dirty="0">
                <a:latin typeface="Roboto" pitchFamily="34" charset="0"/>
                <a:ea typeface="Roboto" pitchFamily="34" charset="-122"/>
                <a:cs typeface="Roboto" pitchFamily="34" charset="-120"/>
              </a:rPr>
              <a:t> leadership </a:t>
            </a:r>
            <a:r>
              <a:rPr lang="en-US" sz="1800" dirty="0">
                <a:solidFill>
                  <a:srgbClr val="D4D4D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marL="0" indent="0" algn="l">
              <a:lnSpc>
                <a:spcPts val="3100"/>
              </a:lnSpc>
              <a:buNone/>
            </a:pPr>
            <a:endParaRPr lang="en-US" dirty="0">
              <a:solidFill>
                <a:srgbClr val="D4D4D1"/>
              </a:solidFill>
              <a:latin typeface="Roboto" pitchFamily="34" charset="0"/>
              <a:ea typeface="Roboto" pitchFamily="34" charset="-122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fr-FR" b="1" dirty="0"/>
              <a:t>Compétences émergentes  :  </a:t>
            </a:r>
            <a:r>
              <a:rPr lang="fr-FR" dirty="0"/>
              <a:t>cybersécurité, gestion environnementale, UX, Curiosité, Gestion des talents</a:t>
            </a:r>
          </a:p>
          <a:p>
            <a:pPr marL="0" indent="0" algn="l">
              <a:lnSpc>
                <a:spcPts val="3100"/>
              </a:lnSpc>
              <a:buNone/>
            </a:pPr>
            <a:endParaRPr lang="fr-FR" sz="1800" dirty="0"/>
          </a:p>
          <a:p>
            <a:pPr marL="0" indent="0" algn="l">
              <a:lnSpc>
                <a:spcPts val="3100"/>
              </a:lnSpc>
              <a:buNone/>
            </a:pPr>
            <a:r>
              <a:rPr lang="fr-FR" b="1" dirty="0"/>
              <a:t>Compétences stables   </a:t>
            </a:r>
            <a:r>
              <a:rPr lang="fr-FR" dirty="0"/>
              <a:t>:  stabilité, contrôle qualité et gestion des ressources</a:t>
            </a:r>
          </a:p>
          <a:p>
            <a:pPr marL="0" indent="0" algn="l">
              <a:lnSpc>
                <a:spcPts val="3100"/>
              </a:lnSpc>
              <a:buNone/>
            </a:pPr>
            <a:endParaRPr lang="fr-FR" sz="1800" dirty="0"/>
          </a:p>
          <a:p>
            <a:pPr marL="0" indent="0" algn="l">
              <a:lnSpc>
                <a:spcPts val="3100"/>
              </a:lnSpc>
              <a:buNone/>
            </a:pPr>
            <a:r>
              <a:rPr lang="fr-FR" b="1" dirty="0"/>
              <a:t>Compétences en perte de vitesse  :  </a:t>
            </a:r>
            <a:r>
              <a:rPr lang="fr-FR" dirty="0"/>
              <a:t>lecture, </a:t>
            </a:r>
            <a:r>
              <a:rPr lang="fr-FR" dirty="0" err="1"/>
              <a:t>ecriture</a:t>
            </a:r>
            <a:r>
              <a:rPr lang="fr-FR" dirty="0"/>
              <a:t>, mathématiques, </a:t>
            </a:r>
            <a:r>
              <a:rPr lang="fr-FR" dirty="0" err="1"/>
              <a:t>citoyennté</a:t>
            </a:r>
            <a:r>
              <a:rPr lang="fr-FR" dirty="0"/>
              <a:t>, langues…</a:t>
            </a:r>
            <a:endParaRPr lang="en-US" sz="1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3A2B26-C85B-2168-B283-813CC1991BFC}"/>
              </a:ext>
            </a:extLst>
          </p:cNvPr>
          <p:cNvSpPr txBox="1"/>
          <p:nvPr/>
        </p:nvSpPr>
        <p:spPr>
          <a:xfrm>
            <a:off x="447477" y="7476886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</a:t>
            </a:r>
            <a:r>
              <a:rPr lang="en-US" dirty="0"/>
              <a:t> : WEF, Future of Jobs Report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9E75C-1A4A-1F2D-B1B7-9240D0C32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C57B607-062D-15E1-1A1B-471534062885}"/>
              </a:ext>
            </a:extLst>
          </p:cNvPr>
          <p:cNvSpPr/>
          <p:nvPr/>
        </p:nvSpPr>
        <p:spPr>
          <a:xfrm>
            <a:off x="447477" y="258961"/>
            <a:ext cx="9163645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fr-FR" sz="4000" dirty="0"/>
              <a:t>Les 15 métiers en forte décroissance d'ici 2030 (en %)</a:t>
            </a:r>
            <a:endParaRPr lang="en-US" sz="3850" dirty="0"/>
          </a:p>
        </p:txBody>
      </p:sp>
      <p:pic>
        <p:nvPicPr>
          <p:cNvPr id="3" name="Image 0">
            <a:extLst>
              <a:ext uri="{FF2B5EF4-FFF2-40B4-BE49-F238E27FC236}">
                <a16:creationId xmlns:a16="http://schemas.microsoft.com/office/drawing/2014/main" id="{E3E45362-1E5E-2E08-AD1D-7BDB130C1D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49" r="2749"/>
          <a:stretch/>
        </p:blipFill>
        <p:spPr>
          <a:xfrm>
            <a:off x="353723" y="1521769"/>
            <a:ext cx="10022178" cy="5375046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FDC9E596-7541-4881-9E01-90B4AB953698}"/>
              </a:ext>
            </a:extLst>
          </p:cNvPr>
          <p:cNvSpPr/>
          <p:nvPr/>
        </p:nvSpPr>
        <p:spPr>
          <a:xfrm>
            <a:off x="864037" y="695848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F5E645-CF20-E812-EE75-74CB1F8303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481" b="29316"/>
          <a:stretch/>
        </p:blipFill>
        <p:spPr>
          <a:xfrm>
            <a:off x="12801600" y="7451168"/>
            <a:ext cx="1828800" cy="7901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C1B192-D25A-A2D9-5F21-9FE421BB0949}"/>
              </a:ext>
            </a:extLst>
          </p:cNvPr>
          <p:cNvSpPr txBox="1"/>
          <p:nvPr/>
        </p:nvSpPr>
        <p:spPr>
          <a:xfrm>
            <a:off x="10807700" y="1521769"/>
            <a:ext cx="31369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ts val="3100"/>
              </a:lnSpc>
              <a:buNone/>
            </a:pPr>
            <a:r>
              <a:rPr lang="fr-FR" dirty="0"/>
              <a:t>Selon les employeurs, Les métiers </a:t>
            </a:r>
            <a:r>
              <a:rPr lang="fr-FR" b="1" dirty="0"/>
              <a:t>administratifs, juridiques, répétitifs ou liés à l’impression</a:t>
            </a:r>
            <a:r>
              <a:rPr lang="fr-FR" dirty="0"/>
              <a:t> sont en forte régression, notamment sous l’effet de l’automatisation, du numérique et de l’évolution des modes de consommation.</a:t>
            </a:r>
            <a:endParaRPr lang="fr-FR" sz="1800" dirty="0"/>
          </a:p>
          <a:p>
            <a:pPr marL="0" indent="0" algn="l">
              <a:lnSpc>
                <a:spcPts val="3100"/>
              </a:lnSpc>
              <a:buNone/>
            </a:pPr>
            <a:endParaRPr lang="en-US" sz="1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0DA854-FC17-9A16-909F-815E0A0B3D5E}"/>
              </a:ext>
            </a:extLst>
          </p:cNvPr>
          <p:cNvSpPr txBox="1"/>
          <p:nvPr/>
        </p:nvSpPr>
        <p:spPr>
          <a:xfrm>
            <a:off x="447477" y="7476886"/>
            <a:ext cx="5908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 : World Economic Forum, Future of Jobs Survey 2024.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5652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3EBA-517C-362C-FB34-9D8D48AD2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947D511-B9D5-0396-DA8D-846708AAE1B5}"/>
              </a:ext>
            </a:extLst>
          </p:cNvPr>
          <p:cNvSpPr/>
          <p:nvPr/>
        </p:nvSpPr>
        <p:spPr>
          <a:xfrm>
            <a:off x="447477" y="258961"/>
            <a:ext cx="9163645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fr-FR" sz="4000" dirty="0"/>
              <a:t>Les 15 métiers en forte croissance d'ici 2030 (</a:t>
            </a:r>
            <a:r>
              <a:rPr lang="fr-FR" sz="3600" dirty="0"/>
              <a:t>en %)</a:t>
            </a:r>
            <a:endParaRPr lang="en-US" sz="3850" dirty="0"/>
          </a:p>
        </p:txBody>
      </p:sp>
      <p:pic>
        <p:nvPicPr>
          <p:cNvPr id="3" name="Image 0">
            <a:extLst>
              <a:ext uri="{FF2B5EF4-FFF2-40B4-BE49-F238E27FC236}">
                <a16:creationId xmlns:a16="http://schemas.microsoft.com/office/drawing/2014/main" id="{0D00827F-2F98-6709-A1EF-C0F24D4A65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60"/>
          <a:stretch/>
        </p:blipFill>
        <p:spPr>
          <a:xfrm>
            <a:off x="447476" y="1352127"/>
            <a:ext cx="9763323" cy="60165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0A7D0B-793D-129A-F863-335E57E075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481" b="29316"/>
          <a:stretch/>
        </p:blipFill>
        <p:spPr>
          <a:xfrm>
            <a:off x="12801600" y="7451168"/>
            <a:ext cx="1828800" cy="7901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B93D8D-8749-3033-899E-0C34D0445760}"/>
              </a:ext>
            </a:extLst>
          </p:cNvPr>
          <p:cNvSpPr txBox="1"/>
          <p:nvPr/>
        </p:nvSpPr>
        <p:spPr>
          <a:xfrm>
            <a:off x="10845800" y="1510883"/>
            <a:ext cx="3098800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ts val="3100"/>
              </a:lnSpc>
              <a:buNone/>
            </a:pPr>
            <a:r>
              <a:rPr lang="fr-FR" dirty="0"/>
              <a:t>Les métiers à forte croissance se concentrent sur les domaines </a:t>
            </a:r>
            <a:r>
              <a:rPr lang="fr-FR" b="1" dirty="0"/>
              <a:t>numériques (data, IA, cybersécurité, IoT)</a:t>
            </a:r>
            <a:r>
              <a:rPr lang="fr-FR" dirty="0"/>
              <a:t>, </a:t>
            </a:r>
            <a:r>
              <a:rPr lang="fr-FR" b="1" dirty="0"/>
              <a:t>écologiques (ingénierie environnementale, énergies renouvelables)</a:t>
            </a:r>
            <a:r>
              <a:rPr lang="fr-FR" dirty="0"/>
              <a:t> et </a:t>
            </a:r>
            <a:r>
              <a:rPr lang="fr-FR" b="1" dirty="0"/>
              <a:t>technologiques appliqués (véhicules autonomes, DevOps)</a:t>
            </a:r>
            <a:r>
              <a:rPr lang="fr-FR" dirty="0"/>
              <a:t>.</a:t>
            </a:r>
          </a:p>
          <a:p>
            <a:pPr marL="0" indent="0" algn="l">
              <a:lnSpc>
                <a:spcPts val="3100"/>
              </a:lnSpc>
              <a:buNone/>
            </a:pPr>
            <a:endParaRPr lang="fr-FR" sz="1800" dirty="0"/>
          </a:p>
          <a:p>
            <a:pPr marL="0" indent="0" algn="l">
              <a:lnSpc>
                <a:spcPts val="3100"/>
              </a:lnSpc>
              <a:buNone/>
            </a:pPr>
            <a:endParaRPr lang="en-US" sz="1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D8D344-2BE0-7A47-3948-59465BE585DE}"/>
              </a:ext>
            </a:extLst>
          </p:cNvPr>
          <p:cNvSpPr txBox="1"/>
          <p:nvPr/>
        </p:nvSpPr>
        <p:spPr>
          <a:xfrm>
            <a:off x="447477" y="7476886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</a:t>
            </a:r>
            <a:r>
              <a:rPr lang="en-US" dirty="0"/>
              <a:t> : WEF, Future of Jobs Report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09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t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401</Words>
  <Application>Microsoft Office PowerPoint</Application>
  <PresentationFormat>Personnalisé</PresentationFormat>
  <Paragraphs>55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IBM Plex Sans Medium</vt:lpstr>
      <vt:lpstr>Roboto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mariette Le Guellaff</cp:lastModifiedBy>
  <cp:revision>2</cp:revision>
  <dcterms:created xsi:type="dcterms:W3CDTF">2025-05-29T15:43:45Z</dcterms:created>
  <dcterms:modified xsi:type="dcterms:W3CDTF">2025-05-29T17:17:19Z</dcterms:modified>
</cp:coreProperties>
</file>